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60" r:id="rId4"/>
    <p:sldId id="263" r:id="rId5"/>
    <p:sldId id="264" r:id="rId6"/>
    <p:sldId id="265" r:id="rId7"/>
    <p:sldId id="267" r:id="rId8"/>
    <p:sldId id="268" r:id="rId9"/>
    <p:sldId id="270" r:id="rId10"/>
    <p:sldId id="262" r:id="rId11"/>
    <p:sldId id="266" r:id="rId12"/>
    <p:sldId id="261" r:id="rId13"/>
    <p:sldId id="259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CPU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256 x 256</c:v>
                </c:pt>
                <c:pt idx="1">
                  <c:v>512 x 512</c:v>
                </c:pt>
                <c:pt idx="2">
                  <c:v>1024 x 1024</c:v>
                </c:pt>
                <c:pt idx="3">
                  <c:v>2048 x 2048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39.6</c:v>
                </c:pt>
                <c:pt idx="1">
                  <c:v>152.69999999999999</c:v>
                </c:pt>
                <c:pt idx="2">
                  <c:v>520.29999999999995</c:v>
                </c:pt>
                <c:pt idx="3">
                  <c:v>2046.7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GPU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256 x 256</c:v>
                </c:pt>
                <c:pt idx="1">
                  <c:v>512 x 512</c:v>
                </c:pt>
                <c:pt idx="2">
                  <c:v>1024 x 1024</c:v>
                </c:pt>
                <c:pt idx="3">
                  <c:v>2048 x 2048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13.9</c:v>
                </c:pt>
                <c:pt idx="1">
                  <c:v>34.1</c:v>
                </c:pt>
                <c:pt idx="2">
                  <c:v>112</c:v>
                </c:pt>
                <c:pt idx="3">
                  <c:v>520.2800000000002</c:v>
                </c:pt>
              </c:numCache>
            </c:numRef>
          </c:val>
        </c:ser>
        <c:marker val="1"/>
        <c:axId val="68997504"/>
        <c:axId val="68999040"/>
      </c:lineChart>
      <c:catAx>
        <c:axId val="68997504"/>
        <c:scaling>
          <c:orientation val="minMax"/>
        </c:scaling>
        <c:axPos val="b"/>
        <c:tickLblPos val="nextTo"/>
        <c:crossAx val="68999040"/>
        <c:crosses val="autoZero"/>
        <c:auto val="1"/>
        <c:lblAlgn val="ctr"/>
        <c:lblOffset val="100"/>
      </c:catAx>
      <c:valAx>
        <c:axId val="68999040"/>
        <c:scaling>
          <c:orientation val="minMax"/>
        </c:scaling>
        <c:axPos val="l"/>
        <c:majorGridlines/>
        <c:numFmt formatCode="General" sourceLinked="1"/>
        <c:tickLblPos val="nextTo"/>
        <c:crossAx val="689975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C0408-8F60-4E54-994C-C755AB3C9406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EB6E8-4AAD-442C-AF39-25CCFF8AD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EB6E8-4AAD-442C-AF39-25CCFF8ADC0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EB6E8-4AAD-442C-AF39-25CCFF8ADC0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EB6E8-4AAD-442C-AF39-25CCFF8ADC0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EB6E8-4AAD-442C-AF39-25CCFF8ADC0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EB6E8-4AAD-442C-AF39-25CCFF8ADC0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EB6E8-4AAD-442C-AF39-25CCFF8ADC0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EB6E8-4AAD-442C-AF39-25CCFF8ADC0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EB6E8-4AAD-442C-AF39-25CCFF8ADC0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EB6E8-4AAD-442C-AF39-25CCFF8ADC0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EB6E8-4AAD-442C-AF39-25CCFF8ADC0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EB6E8-4AAD-442C-AF39-25CCFF8ADC0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EB6E8-4AAD-442C-AF39-25CCFF8ADC0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EB6E8-4AAD-442C-AF39-25CCFF8ADC0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EB6E8-4AAD-442C-AF39-25CCFF8ADC0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8213-9F74-4924-B747-91FD57C89BBD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4874-39DA-4811-BE53-423C43F6C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8213-9F74-4924-B747-91FD57C89BBD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4874-39DA-4811-BE53-423C43F6C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8213-9F74-4924-B747-91FD57C89BBD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4874-39DA-4811-BE53-423C43F6C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8213-9F74-4924-B747-91FD57C89BBD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4874-39DA-4811-BE53-423C43F6C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8213-9F74-4924-B747-91FD57C89BBD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4874-39DA-4811-BE53-423C43F6C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8213-9F74-4924-B747-91FD57C89BBD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4874-39DA-4811-BE53-423C43F6C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8213-9F74-4924-B747-91FD57C89BBD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4874-39DA-4811-BE53-423C43F6C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8213-9F74-4924-B747-91FD57C89BBD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4874-39DA-4811-BE53-423C43F6C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8213-9F74-4924-B747-91FD57C89BBD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4874-39DA-4811-BE53-423C43F6C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8213-9F74-4924-B747-91FD57C89BBD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4874-39DA-4811-BE53-423C43F6C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8213-9F74-4924-B747-91FD57C89BBD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944874-39DA-4811-BE53-423C43F6CF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138213-9F74-4924-B747-91FD57C89BBD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944874-39DA-4811-BE53-423C43F6CF2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Real-time%20Ocean%20Wave%20Vid_0004.wmv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Real-time Ocean Wave Rendering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Diane </a:t>
            </a:r>
            <a:r>
              <a:rPr lang="en-US" dirty="0" err="1" smtClean="0"/>
              <a:t>Marinkas</a:t>
            </a:r>
            <a:endParaRPr lang="en-US" dirty="0" smtClean="0"/>
          </a:p>
          <a:p>
            <a:r>
              <a:rPr lang="en-US" dirty="0" smtClean="0"/>
              <a:t>CDA 6938</a:t>
            </a:r>
          </a:p>
          <a:p>
            <a:r>
              <a:rPr lang="en-US" dirty="0" smtClean="0"/>
              <a:t>April 30,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07720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913"/>
                <a:gridCol w="1170609"/>
                <a:gridCol w="1287670"/>
                <a:gridCol w="1287670"/>
                <a:gridCol w="1287670"/>
                <a:gridCol w="12876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Fourier Grid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CPU fps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GPU fps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CPU time (ms)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GPU time</a:t>
                      </a:r>
                    </a:p>
                    <a:p>
                      <a:r>
                        <a:rPr lang="en-US" dirty="0" smtClean="0"/>
                        <a:t>(ms)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Speedup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256 x 256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512 x 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1024 x 1024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2048 x 2048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2046.7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520.28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572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System specs:</a:t>
            </a:r>
          </a:p>
          <a:p>
            <a:r>
              <a:rPr lang="en-US" dirty="0" smtClean="0"/>
              <a:t>AMD Athlon64 X2 Dual Core 4000+  2.11GHz</a:t>
            </a:r>
          </a:p>
          <a:p>
            <a:r>
              <a:rPr lang="en-US" dirty="0" smtClean="0"/>
              <a:t>4 GB RAM</a:t>
            </a:r>
          </a:p>
          <a:p>
            <a:r>
              <a:rPr lang="en-US" dirty="0" err="1" smtClean="0"/>
              <a:t>Nvidia</a:t>
            </a:r>
            <a:r>
              <a:rPr lang="en-US" dirty="0" smtClean="0"/>
              <a:t> 9800 GT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(ms)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things are just easier and/or faster to do on CPU</a:t>
            </a:r>
          </a:p>
          <a:p>
            <a:pPr lvl="1"/>
            <a:r>
              <a:rPr lang="en-US" dirty="0" smtClean="0"/>
              <a:t>Height field generation requires RNG</a:t>
            </a:r>
          </a:p>
          <a:p>
            <a:pPr lvl="2"/>
            <a:r>
              <a:rPr lang="en-US" dirty="0" smtClean="0"/>
              <a:t>Unavailable on </a:t>
            </a:r>
            <a:r>
              <a:rPr lang="en-US" dirty="0" err="1" smtClean="0"/>
              <a:t>gpu</a:t>
            </a:r>
            <a:endParaRPr lang="en-US" dirty="0" smtClean="0"/>
          </a:p>
          <a:p>
            <a:pPr lvl="3"/>
            <a:r>
              <a:rPr lang="en-US" dirty="0" smtClean="0"/>
              <a:t>Could use parallel </a:t>
            </a:r>
            <a:r>
              <a:rPr lang="en-US" dirty="0" err="1" smtClean="0"/>
              <a:t>Mersenne</a:t>
            </a:r>
            <a:r>
              <a:rPr lang="en-US" dirty="0" smtClean="0"/>
              <a:t> Twister (one RNG runs on each processor)</a:t>
            </a:r>
          </a:p>
          <a:p>
            <a:pPr lvl="2"/>
            <a:r>
              <a:rPr lang="en-US" dirty="0" err="1" smtClean="0"/>
              <a:t>Precomputing</a:t>
            </a:r>
            <a:r>
              <a:rPr lang="en-US" dirty="0" smtClean="0"/>
              <a:t> random numbers and sending to </a:t>
            </a:r>
            <a:r>
              <a:rPr lang="en-US" dirty="0" err="1" smtClean="0"/>
              <a:t>gpu</a:t>
            </a:r>
            <a:r>
              <a:rPr lang="en-US" dirty="0" smtClean="0"/>
              <a:t> kernel hurt performance</a:t>
            </a:r>
          </a:p>
          <a:p>
            <a:pPr lvl="3"/>
            <a:r>
              <a:rPr lang="en-US" dirty="0" smtClean="0"/>
              <a:t>Memory transfer</a:t>
            </a:r>
          </a:p>
          <a:p>
            <a:r>
              <a:rPr lang="en-US" dirty="0" smtClean="0"/>
              <a:t>Some aspects are CPU-bound</a:t>
            </a:r>
          </a:p>
          <a:p>
            <a:pPr lvl="1"/>
            <a:r>
              <a:rPr lang="en-US" dirty="0" smtClean="0"/>
              <a:t>i.e. Limited by graphics API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below the surface</a:t>
            </a:r>
          </a:p>
          <a:p>
            <a:pPr lvl="1"/>
            <a:r>
              <a:rPr lang="en-US" dirty="0" smtClean="0"/>
              <a:t>Caustics</a:t>
            </a:r>
          </a:p>
          <a:p>
            <a:r>
              <a:rPr lang="en-US" dirty="0" smtClean="0"/>
              <a:t>Realistic rendering</a:t>
            </a:r>
          </a:p>
          <a:p>
            <a:pPr lvl="1"/>
            <a:r>
              <a:rPr lang="en-US" dirty="0" err="1" smtClean="0"/>
              <a:t>Radiosity</a:t>
            </a:r>
            <a:r>
              <a:rPr lang="en-US" dirty="0" smtClean="0"/>
              <a:t> of ocean environment</a:t>
            </a:r>
          </a:p>
          <a:p>
            <a:pPr lvl="1"/>
            <a:r>
              <a:rPr lang="en-US" dirty="0" smtClean="0"/>
              <a:t>Realistic lighting</a:t>
            </a:r>
          </a:p>
          <a:p>
            <a:r>
              <a:rPr lang="en-US" dirty="0" smtClean="0"/>
              <a:t>Head-tracking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US" dirty="0" err="1" smtClean="0"/>
              <a:t>Tessendorf</a:t>
            </a:r>
            <a:r>
              <a:rPr lang="en-US" dirty="0" smtClean="0"/>
              <a:t>, Jerry. 2004. "Simulating Ocean Water." In </a:t>
            </a:r>
            <a:r>
              <a:rPr lang="en-US" i="1" dirty="0" smtClean="0"/>
              <a:t>SIGGRAPH 2004 Course Notes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[2] Mitchell, Jason L. Real-time Synthesis and Rendering of Ocean Water.  ATI Research Technical Report, 2005;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Algorithm</a:t>
            </a:r>
          </a:p>
          <a:p>
            <a:r>
              <a:rPr lang="en-US" dirty="0" smtClean="0"/>
              <a:t>CPU Implementation</a:t>
            </a:r>
          </a:p>
          <a:p>
            <a:r>
              <a:rPr lang="en-US" dirty="0" smtClean="0"/>
              <a:t>GPU Implementation</a:t>
            </a:r>
          </a:p>
          <a:p>
            <a:r>
              <a:rPr lang="en-US" dirty="0" smtClean="0"/>
              <a:t>Performance</a:t>
            </a:r>
          </a:p>
          <a:p>
            <a:r>
              <a:rPr lang="en-US" dirty="0" smtClean="0"/>
              <a:t>Lessons Learned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smtClean="0"/>
              <a:t>Real-time, interactive demo for “Big Baby”</a:t>
            </a:r>
          </a:p>
          <a:p>
            <a:pPr lvl="1"/>
            <a:r>
              <a:rPr lang="en-US" dirty="0" smtClean="0"/>
              <a:t>With head-tracking and stereo vision</a:t>
            </a:r>
            <a:endParaRPr lang="en-US" dirty="0"/>
          </a:p>
        </p:txBody>
      </p:sp>
      <p:pic>
        <p:nvPicPr>
          <p:cNvPr id="5" name="Picture 4" descr="IMG_047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2286000"/>
            <a:ext cx="64008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Baby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projectors, 2 per screen</a:t>
            </a:r>
          </a:p>
          <a:p>
            <a:r>
              <a:rPr lang="en-US" dirty="0" smtClean="0"/>
              <a:t>4 </a:t>
            </a:r>
            <a:r>
              <a:rPr lang="en-US" dirty="0" err="1" smtClean="0"/>
              <a:t>Nvidia</a:t>
            </a:r>
            <a:r>
              <a:rPr lang="en-US" dirty="0" smtClean="0"/>
              <a:t> </a:t>
            </a:r>
            <a:r>
              <a:rPr lang="en-US" dirty="0" err="1" smtClean="0"/>
              <a:t>Quadro</a:t>
            </a:r>
            <a:r>
              <a:rPr lang="en-US" dirty="0" smtClean="0"/>
              <a:t> FX 5600</a:t>
            </a:r>
          </a:p>
          <a:p>
            <a:pPr lvl="1"/>
            <a:r>
              <a:rPr lang="en-US" dirty="0" smtClean="0"/>
              <a:t>1 per screen, 1 for server</a:t>
            </a:r>
          </a:p>
          <a:p>
            <a:pPr lvl="1"/>
            <a:r>
              <a:rPr lang="en-US" dirty="0" smtClean="0"/>
              <a:t>1.5GB GDDR3</a:t>
            </a:r>
          </a:p>
          <a:p>
            <a:pPr lvl="1"/>
            <a:r>
              <a:rPr lang="en-US" dirty="0" smtClean="0"/>
              <a:t>76.8 GB/s bandwidth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 – (Very) Brief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35480"/>
            <a:ext cx="79248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Goal: A statistical model for wave movement</a:t>
            </a:r>
          </a:p>
          <a:p>
            <a:r>
              <a:rPr lang="en-US" dirty="0" smtClean="0"/>
              <a:t>Compute h</a:t>
            </a:r>
            <a:r>
              <a:rPr lang="en-US" baseline="-25000" dirty="0" smtClean="0"/>
              <a:t>0</a:t>
            </a:r>
          </a:p>
          <a:p>
            <a:pPr lvl="1"/>
            <a:r>
              <a:rPr lang="en-US" dirty="0" smtClean="0"/>
              <a:t>Complex Fourier domain amplitudes of wave height field</a:t>
            </a:r>
          </a:p>
          <a:p>
            <a:pPr lvl="1"/>
            <a:r>
              <a:rPr lang="en-US" dirty="0" smtClean="0"/>
              <a:t>Compute Phillips spectrum (semi-empirical model from oceanography)</a:t>
            </a:r>
          </a:p>
          <a:p>
            <a:r>
              <a:rPr lang="en-US" dirty="0" smtClean="0"/>
              <a:t>Compute ħ</a:t>
            </a:r>
          </a:p>
          <a:p>
            <a:pPr lvl="1"/>
            <a:r>
              <a:rPr lang="en-US" dirty="0" smtClean="0"/>
              <a:t>Fourier domain amplitudes at time t</a:t>
            </a:r>
          </a:p>
          <a:p>
            <a:r>
              <a:rPr lang="en-US" dirty="0" smtClean="0"/>
              <a:t>Bring into spatial domain with IFFT (complex to real)</a:t>
            </a:r>
          </a:p>
          <a:p>
            <a:pPr lvl="1"/>
            <a:r>
              <a:rPr lang="en-US" dirty="0" smtClean="0"/>
              <a:t>Sum of sine and cosine waves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5232" y="1885950"/>
            <a:ext cx="6236568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4456696"/>
            <a:ext cx="1371600" cy="49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0550" y="2743200"/>
            <a:ext cx="38290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3657600"/>
            <a:ext cx="4038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781800" y="1143000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 values go into 1d buffer of complex numbers; waves propagate in both directions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28194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Independent draw from Gaussian random number generator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00600" y="38862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 is wind direction, k is wave vector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4572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Dispersion relationship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9812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44958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38100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28194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76400" y="53340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Take IFFT of buffer (1)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FFTW library</a:t>
            </a:r>
          </a:p>
          <a:p>
            <a:r>
              <a:rPr lang="en-US" dirty="0" smtClean="0"/>
              <a:t>Optimized for modern CPUs (SSE/SSE2)</a:t>
            </a:r>
          </a:p>
          <a:p>
            <a:pPr lvl="1"/>
            <a:r>
              <a:rPr lang="en-US" dirty="0" smtClean="0"/>
              <a:t>Some packed vector operations</a:t>
            </a:r>
          </a:p>
          <a:p>
            <a:r>
              <a:rPr lang="en-US" dirty="0" smtClean="0"/>
              <a:t>Multi-threading</a:t>
            </a:r>
          </a:p>
          <a:p>
            <a:r>
              <a:rPr lang="en-US" dirty="0" smtClean="0"/>
              <a:t>Even support for cell processor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Faster computation and better frame rate than CPU</a:t>
            </a:r>
          </a:p>
          <a:p>
            <a:r>
              <a:rPr lang="en-US" dirty="0" smtClean="0"/>
              <a:t>Advantage: free up CPU to do other things (i.e., game logic, physics, etc.)</a:t>
            </a:r>
          </a:p>
          <a:p>
            <a:r>
              <a:rPr lang="en-US" dirty="0" smtClean="0"/>
              <a:t>CUFFT library that ships with CUDA</a:t>
            </a:r>
          </a:p>
          <a:p>
            <a:pPr lvl="1"/>
            <a:r>
              <a:rPr lang="en-US" dirty="0" smtClean="0"/>
              <a:t>Based on FFTW</a:t>
            </a:r>
          </a:p>
          <a:p>
            <a:r>
              <a:rPr lang="en-US" dirty="0" smtClean="0"/>
              <a:t>Fourier grid even up to 2048 x 2048 </a:t>
            </a:r>
          </a:p>
          <a:p>
            <a:pPr lvl="1"/>
            <a:r>
              <a:rPr lang="en-US" dirty="0" smtClean="0"/>
              <a:t>More detailed</a:t>
            </a:r>
          </a:p>
          <a:p>
            <a:pPr lvl="1"/>
            <a:r>
              <a:rPr lang="en-US" dirty="0" smtClean="0"/>
              <a:t>Above 2048 limits of numerical accuracy for floating point calculations become noticeable (and slow!)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pic>
        <p:nvPicPr>
          <p:cNvPr id="6" name="Real-time Ocean Wave Vid_0004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24000" y="1844675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3276</TotalTime>
  <Words>465</Words>
  <Application>Microsoft Office PowerPoint</Application>
  <PresentationFormat>On-screen Show (4:3)</PresentationFormat>
  <Paragraphs>125</Paragraphs>
  <Slides>14</Slides>
  <Notes>14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Real-time Ocean Wave Rendering</vt:lpstr>
      <vt:lpstr>Outline</vt:lpstr>
      <vt:lpstr>Motivation</vt:lpstr>
      <vt:lpstr>Big Baby</vt:lpstr>
      <vt:lpstr>Algorithm – (Very) Brief Overview</vt:lpstr>
      <vt:lpstr>Details</vt:lpstr>
      <vt:lpstr>CPU Implementation</vt:lpstr>
      <vt:lpstr>GPU Implementation</vt:lpstr>
      <vt:lpstr>Video</vt:lpstr>
      <vt:lpstr>Performance</vt:lpstr>
      <vt:lpstr>Time (ms)</vt:lpstr>
      <vt:lpstr>Lessons Learned</vt:lpstr>
      <vt:lpstr>Future Work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Real-time Ocean Wave Rendering</dc:title>
  <dc:creator>dmarinkas</dc:creator>
  <cp:lastModifiedBy>dmarinkas</cp:lastModifiedBy>
  <cp:revision>171</cp:revision>
  <dcterms:created xsi:type="dcterms:W3CDTF">2009-04-27T00:38:19Z</dcterms:created>
  <dcterms:modified xsi:type="dcterms:W3CDTF">2009-04-30T14:43:23Z</dcterms:modified>
</cp:coreProperties>
</file>