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PPE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16bit 32op</c:v>
                </c:pt>
                <c:pt idx="1">
                  <c:v>16bit 16op</c:v>
                </c:pt>
                <c:pt idx="2">
                  <c:v>32bit 16op</c:v>
                </c:pt>
                <c:pt idx="3">
                  <c:v>24bit 16op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1.9999999999999999E-6</c:v>
                </c:pt>
                <c:pt idx="1">
                  <c:v>1.9999999999999999E-6</c:v>
                </c:pt>
                <c:pt idx="2">
                  <c:v>1.9999999999999999E-6</c:v>
                </c:pt>
                <c:pt idx="3">
                  <c:v>1.9999999999999999E-6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Sheet1!$A$2:$A$5</c:f>
              <c:strCache>
                <c:ptCount val="4"/>
                <c:pt idx="0">
                  <c:v>16bit 32op</c:v>
                </c:pt>
                <c:pt idx="1">
                  <c:v>16bit 16op</c:v>
                </c:pt>
                <c:pt idx="2">
                  <c:v>32bit 16op</c:v>
                </c:pt>
                <c:pt idx="3">
                  <c:v>24bit 16op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5.3179999999999998E-3</c:v>
                </c:pt>
                <c:pt idx="1">
                  <c:v>3.5760000000000002E-3</c:v>
                </c:pt>
                <c:pt idx="2">
                  <c:v>3.1189999999999998E-3</c:v>
                </c:pt>
                <c:pt idx="3">
                  <c:v>2.3722E-2</c:v>
                </c:pt>
              </c:numCache>
            </c:numRef>
          </c:val>
        </c:ser>
        <c:axId val="80054528"/>
        <c:axId val="80906496"/>
        <c:axId val="95219200"/>
      </c:line3DChart>
      <c:catAx>
        <c:axId val="80054528"/>
        <c:scaling>
          <c:orientation val="minMax"/>
        </c:scaling>
        <c:axPos val="b"/>
        <c:tickLblPos val="nextTo"/>
        <c:crossAx val="80906496"/>
        <c:crosses val="autoZero"/>
        <c:auto val="1"/>
        <c:lblAlgn val="ctr"/>
        <c:lblOffset val="100"/>
      </c:catAx>
      <c:valAx>
        <c:axId val="80906496"/>
        <c:scaling>
          <c:orientation val="minMax"/>
        </c:scaling>
        <c:axPos val="l"/>
        <c:majorGridlines/>
        <c:numFmt formatCode="General" sourceLinked="1"/>
        <c:tickLblPos val="nextTo"/>
        <c:crossAx val="80054528"/>
        <c:crosses val="autoZero"/>
        <c:crossBetween val="between"/>
      </c:valAx>
      <c:serAx>
        <c:axId val="95219200"/>
        <c:scaling>
          <c:orientation val="minMax"/>
        </c:scaling>
        <c:axPos val="b"/>
        <c:tickLblPos val="nextTo"/>
        <c:crossAx val="80906496"/>
        <c:crosses val="autoZero"/>
      </c:serAx>
    </c:plotArea>
    <c:legend>
      <c:legendPos val="r"/>
      <c:layout/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7CCD5-84AC-4AAC-9E0A-5021EDFE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E247-3483-4B76-99D2-4780AEF6F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9F688-6F4B-49A5-A665-9B0954E70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993FE-461C-45DB-9A8E-42CBEC79C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9B0CB-DAC5-4FE6-8AEF-8EA786E82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B0E3B-C137-4CAF-A474-28973D55E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67518-2666-4439-9B34-1E548D2FF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653A-D084-48B3-AB7C-9F25DA42F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97E3E-A41E-48DF-AFEA-A47C4B6E4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B1F3-A339-4A65-BCC1-8EE84B10C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0F6B8-66CF-45E4-B0C7-C44A3381D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261093-BE48-414E-847C-4667B6EF98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Chinese Arithmetic on Many-core Processors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Jonathan Mee’s CDA6938 Semester Project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Collect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315200" cy="4775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/>
                <a:gridCol w="3657600"/>
              </a:tblGrid>
              <a:tr h="820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Distributed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On</a:t>
                      </a:r>
                      <a:r>
                        <a:rPr lang="en-US" sz="3200" baseline="0" dirty="0" smtClean="0"/>
                        <a:t> CPU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Less Data Transfer Needed</a:t>
                      </a:r>
                    </a:p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Parallel</a:t>
                      </a:r>
                      <a:r>
                        <a:rPr lang="en-US" sz="2000" baseline="0" dirty="0" smtClean="0"/>
                        <a:t> Should be Faster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Cheaper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VERY Expensive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Implausible on GPU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Unequal Ends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Significant Memory Required</a:t>
                      </a:r>
                      <a:endParaRPr lang="en-US" sz="2000" baseline="0" dirty="0" smtClean="0"/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Significant Transfer Required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All Cores Wait Upon the CPU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Verify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315200" cy="4775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/>
                <a:gridCol w="3657600"/>
              </a:tblGrid>
              <a:tr h="820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Distributed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On</a:t>
                      </a:r>
                      <a:r>
                        <a:rPr lang="en-US" sz="3200" baseline="0" dirty="0" smtClean="0"/>
                        <a:t> CPU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Able to Have Data Ready</a:t>
                      </a:r>
                    </a:p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Parallel</a:t>
                      </a:r>
                      <a:r>
                        <a:rPr lang="en-US" sz="2000" baseline="0" dirty="0" smtClean="0"/>
                        <a:t> Should be Faster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Cheaper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Implausible on GPU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Unequal Ends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Operations vs. Verification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Works Cited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Dewdney, A. K. </a:t>
            </a:r>
            <a:r>
              <a:rPr lang="en-US" u="sng">
                <a:solidFill>
                  <a:schemeClr val="bg1"/>
                </a:solidFill>
              </a:rPr>
              <a:t>The (New) Turing Omnibus</a:t>
            </a:r>
            <a:r>
              <a:rPr lang="en-US">
                <a:solidFill>
                  <a:schemeClr val="bg1"/>
                </a:solidFill>
              </a:rPr>
              <a:t>. New York: Owl Books, 1993.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</a:rPr>
              <a:t>Knuth, Donald E. </a:t>
            </a:r>
            <a:r>
              <a:rPr lang="en-US" u="sng">
                <a:solidFill>
                  <a:schemeClr val="bg1"/>
                </a:solidFill>
              </a:rPr>
              <a:t>The Art of Computer Programming</a:t>
            </a:r>
            <a:r>
              <a:rPr lang="en-US">
                <a:solidFill>
                  <a:schemeClr val="bg1"/>
                </a:solidFill>
              </a:rPr>
              <a:t>. Ed. Michael A. Harrison. 2nd ed. 2 vols. Reading: Addison-Wesley Publishing Company, 1969.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Highly Precise Calculations</a:t>
            </a:r>
          </a:p>
          <a:p>
            <a:r>
              <a:rPr lang="en-US">
                <a:solidFill>
                  <a:schemeClr val="bg1"/>
                </a:solidFill>
              </a:rPr>
              <a:t>Excellent Many-core Speedup</a:t>
            </a:r>
          </a:p>
          <a:p>
            <a:r>
              <a:rPr lang="en-US">
                <a:solidFill>
                  <a:schemeClr val="bg1"/>
                </a:solidFill>
              </a:rPr>
              <a:t>Integers Not Real Numbers</a:t>
            </a:r>
          </a:p>
          <a:p>
            <a:r>
              <a:rPr lang="en-US">
                <a:solidFill>
                  <a:schemeClr val="bg1"/>
                </a:solidFill>
              </a:rPr>
              <a:t>Virtually Unlimited Integer Size without Loss of Accuracy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Chinese Arithmetic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Static Set of Modulo Keys</a:t>
            </a:r>
          </a:p>
          <a:p>
            <a:r>
              <a:rPr lang="en-US" dirty="0">
                <a:solidFill>
                  <a:schemeClr val="bg1"/>
                </a:solidFill>
              </a:rPr>
              <a:t>Keys Must Be Relatively Prime</a:t>
            </a:r>
          </a:p>
          <a:p>
            <a:r>
              <a:rPr lang="en-US" dirty="0">
                <a:solidFill>
                  <a:schemeClr val="bg1"/>
                </a:solidFill>
              </a:rPr>
              <a:t>Local Set of Corresponding </a:t>
            </a:r>
            <a:r>
              <a:rPr lang="en-US" dirty="0" err="1">
                <a:solidFill>
                  <a:schemeClr val="bg1"/>
                </a:solidFill>
              </a:rPr>
              <a:t>Mods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Additions, Subtractions, and Multiplications Performed on Local Sets</a:t>
            </a:r>
          </a:p>
          <a:p>
            <a:r>
              <a:rPr lang="en-US" dirty="0">
                <a:solidFill>
                  <a:schemeClr val="bg1"/>
                </a:solidFill>
              </a:rPr>
              <a:t>Divisions Not </a:t>
            </a:r>
            <a:r>
              <a:rPr lang="en-US" dirty="0" smtClean="0">
                <a:solidFill>
                  <a:schemeClr val="bg1"/>
                </a:solidFill>
              </a:rPr>
              <a:t>Supported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Negative Numbers Not Supported by My Algorithm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9" name="Group 245"/>
          <p:cNvGraphicFramePr>
            <a:graphicFrameLocks noGrp="1"/>
          </p:cNvGraphicFramePr>
          <p:nvPr>
            <p:ph sz="half" idx="1"/>
          </p:nvPr>
        </p:nvGraphicFramePr>
        <p:xfrm>
          <a:off x="4724400" y="228600"/>
          <a:ext cx="4038600" cy="21336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473" name="Group 329"/>
          <p:cNvGraphicFramePr>
            <a:graphicFrameLocks noGrp="1"/>
          </p:cNvGraphicFramePr>
          <p:nvPr/>
        </p:nvGraphicFramePr>
        <p:xfrm>
          <a:off x="304800" y="2438400"/>
          <a:ext cx="8458200" cy="2133600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5*41=205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30%7=2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25%12=1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10%13=10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5+10=15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8%7=1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15%12=3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15%13=2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205-15=190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1%7=1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-2%12=10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8%13=8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5" name="Rectangle 931"/>
          <p:cNvSpPr>
            <a:spLocks noChangeArrowheads="1"/>
          </p:cNvSpPr>
          <p:nvPr/>
        </p:nvSpPr>
        <p:spPr bwMode="auto">
          <a:xfrm>
            <a:off x="0" y="4386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05" name="Group 2013"/>
          <p:cNvGraphicFramePr>
            <a:graphicFrameLocks noGrp="1"/>
          </p:cNvGraphicFramePr>
          <p:nvPr/>
        </p:nvGraphicFramePr>
        <p:xfrm>
          <a:off x="228600" y="4724400"/>
          <a:ext cx="8539163" cy="192024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6388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6387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6388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06" name="Rectangle 20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038600" cy="2011362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Algorithm Sections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1295400"/>
            <a:ext cx="19812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1400" y="2209800"/>
            <a:ext cx="19812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31242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81400" y="31242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31242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3" idx="0"/>
          </p:cNvCxnSpPr>
          <p:nvPr/>
        </p:nvCxnSpPr>
        <p:spPr>
          <a:xfrm rot="5400000">
            <a:off x="2857500" y="1409700"/>
            <a:ext cx="381000" cy="304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5" idx="0"/>
          </p:cNvCxnSpPr>
          <p:nvPr/>
        </p:nvCxnSpPr>
        <p:spPr>
          <a:xfrm rot="16200000" flipH="1">
            <a:off x="5905500" y="1409700"/>
            <a:ext cx="381000" cy="304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4" idx="0"/>
          </p:cNvCxnSpPr>
          <p:nvPr/>
        </p:nvCxnSpPr>
        <p:spPr>
          <a:xfrm rot="5400000">
            <a:off x="4381500" y="29337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33400" y="40386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81400" y="40386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629400" y="40386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Arithmetic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2"/>
            <a:endCxn id="25" idx="0"/>
          </p:cNvCxnSpPr>
          <p:nvPr/>
        </p:nvCxnSpPr>
        <p:spPr>
          <a:xfrm rot="5400000">
            <a:off x="1333500" y="38481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27" idx="0"/>
          </p:cNvCxnSpPr>
          <p:nvPr/>
        </p:nvCxnSpPr>
        <p:spPr>
          <a:xfrm rot="5400000">
            <a:off x="7429500" y="38481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2"/>
            <a:endCxn id="26" idx="0"/>
          </p:cNvCxnSpPr>
          <p:nvPr/>
        </p:nvCxnSpPr>
        <p:spPr>
          <a:xfrm rot="5400000">
            <a:off x="4381500" y="38481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" y="49530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581400" y="49530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29400" y="4953000"/>
            <a:ext cx="1981200" cy="533400"/>
          </a:xfrm>
          <a:prstGeom prst="rect">
            <a:avLst/>
          </a:prstGeom>
          <a:solidFill>
            <a:srgbClr val="FF66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5" idx="2"/>
            <a:endCxn id="34" idx="0"/>
          </p:cNvCxnSpPr>
          <p:nvPr/>
        </p:nvCxnSpPr>
        <p:spPr>
          <a:xfrm rot="5400000">
            <a:off x="1333500" y="4762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2"/>
            <a:endCxn id="36" idx="0"/>
          </p:cNvCxnSpPr>
          <p:nvPr/>
        </p:nvCxnSpPr>
        <p:spPr>
          <a:xfrm rot="5400000">
            <a:off x="7429500" y="4762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2"/>
            <a:endCxn id="35" idx="0"/>
          </p:cNvCxnSpPr>
          <p:nvPr/>
        </p:nvCxnSpPr>
        <p:spPr>
          <a:xfrm rot="5400000">
            <a:off x="4381500" y="4762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81400" y="5943600"/>
            <a:ext cx="19812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Verify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35" idx="2"/>
            <a:endCxn id="44" idx="0"/>
          </p:cNvCxnSpPr>
          <p:nvPr/>
        </p:nvCxnSpPr>
        <p:spPr>
          <a:xfrm rot="5400000">
            <a:off x="4343400" y="5715000"/>
            <a:ext cx="4572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2"/>
            <a:endCxn id="44" idx="0"/>
          </p:cNvCxnSpPr>
          <p:nvPr/>
        </p:nvCxnSpPr>
        <p:spPr>
          <a:xfrm rot="16200000" flipH="1">
            <a:off x="2819400" y="4191000"/>
            <a:ext cx="457200" cy="3048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6" idx="2"/>
            <a:endCxn id="44" idx="0"/>
          </p:cNvCxnSpPr>
          <p:nvPr/>
        </p:nvCxnSpPr>
        <p:spPr>
          <a:xfrm rot="5400000">
            <a:off x="5867400" y="4191000"/>
            <a:ext cx="457200" cy="3048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" idx="2"/>
            <a:endCxn id="9" idx="0"/>
          </p:cNvCxnSpPr>
          <p:nvPr/>
        </p:nvCxnSpPr>
        <p:spPr>
          <a:xfrm rot="5400000">
            <a:off x="4381500" y="20193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Numbers Generated Randomly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Addition, Subtraction, Multiplication, and Division Operations Ordered Randomly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Clearly Done on CPU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Distribute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315200" cy="4775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/>
                <a:gridCol w="3657600"/>
              </a:tblGrid>
              <a:tr h="820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Cell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GPU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Fast Transfers</a:t>
                      </a:r>
                    </a:p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Easier to Mail Numbers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Easy</a:t>
                      </a:r>
                      <a:r>
                        <a:rPr lang="en-US" sz="2000" baseline="0" dirty="0" smtClean="0"/>
                        <a:t> Prime Distribution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Unequal Starts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Difficult</a:t>
                      </a:r>
                      <a:r>
                        <a:rPr lang="en-US" sz="2000" baseline="0" dirty="0" smtClean="0"/>
                        <a:t> Number Distribution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Slow DMAs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315200" cy="4775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/>
                <a:gridCol w="3657600"/>
              </a:tblGrid>
              <a:tr h="820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Distributed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On</a:t>
                      </a:r>
                      <a:r>
                        <a:rPr lang="en-US" sz="3200" baseline="0" dirty="0" smtClean="0"/>
                        <a:t> CPU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Less Data Transfer Needed</a:t>
                      </a:r>
                    </a:p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Parallel</a:t>
                      </a:r>
                      <a:r>
                        <a:rPr lang="en-US" sz="2000" baseline="0" dirty="0" smtClean="0"/>
                        <a:t> Should be Faster</a:t>
                      </a:r>
                      <a:endParaRPr 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Cheaper 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VERY Expensive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Unequal</a:t>
                      </a:r>
                      <a:r>
                        <a:rPr lang="en-US" sz="2000" baseline="0" dirty="0" smtClean="0"/>
                        <a:t> Starts</a:t>
                      </a:r>
                      <a:endParaRPr lang="en-US" sz="2000" dirty="0" smtClean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Significant Memory Required</a:t>
                      </a:r>
                      <a:endParaRPr lang="en-US" sz="2000" baseline="0" dirty="0" smtClean="0"/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Significant Transfer Required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All Cores Wait Upon the CPU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Arithmetic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97000"/>
          <a:ext cx="7315200" cy="4775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57600"/>
                <a:gridCol w="3657600"/>
              </a:tblGrid>
              <a:tr h="820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Cell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GPU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en-US" sz="2000" dirty="0" smtClean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+"/>
                      </a:pPr>
                      <a:r>
                        <a:rPr lang="en-US" sz="2000" dirty="0" smtClean="0"/>
                        <a:t>Huge Number of </a:t>
                      </a:r>
                      <a:r>
                        <a:rPr lang="en-US" sz="2000" dirty="0" err="1" smtClean="0"/>
                        <a:t>Mods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396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dirty="0" smtClean="0"/>
                        <a:t>Only 4 Elements</a:t>
                      </a:r>
                      <a:r>
                        <a:rPr lang="en-US" sz="2000" baseline="0" dirty="0" smtClean="0"/>
                        <a:t> at a Time</a:t>
                      </a:r>
                    </a:p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Expensive Multiplication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-"/>
                      </a:pPr>
                      <a:r>
                        <a:rPr lang="en-US" sz="2000" baseline="0" dirty="0" smtClean="0"/>
                        <a:t>Annoying Mod Step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374</Words>
  <Application>Microsoft Office PowerPoint</Application>
  <PresentationFormat>On-screen Show (4:3)</PresentationFormat>
  <Paragraphs>177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Chinese Arithmetic on Many-core Processors</vt:lpstr>
      <vt:lpstr>Motivation</vt:lpstr>
      <vt:lpstr>Chinese Arithmetic</vt:lpstr>
      <vt:lpstr>Example</vt:lpstr>
      <vt:lpstr>Algorithm Sections</vt:lpstr>
      <vt:lpstr>Generate</vt:lpstr>
      <vt:lpstr>Distribute</vt:lpstr>
      <vt:lpstr>Mod</vt:lpstr>
      <vt:lpstr>Arithmetic</vt:lpstr>
      <vt:lpstr>Collect</vt:lpstr>
      <vt:lpstr>Verify</vt:lpstr>
      <vt:lpstr>Results</vt:lpstr>
      <vt:lpstr>Works Cited</vt:lpstr>
    </vt:vector>
  </TitlesOfParts>
  <Company>University of Tennessee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Arithmetic on Many-core Processors</dc:title>
  <dc:creator>Heather Hill</dc:creator>
  <cp:lastModifiedBy>UCF</cp:lastModifiedBy>
  <cp:revision>15</cp:revision>
  <dcterms:created xsi:type="dcterms:W3CDTF">2009-03-19T14:40:23Z</dcterms:created>
  <dcterms:modified xsi:type="dcterms:W3CDTF">2009-04-30T16:52:37Z</dcterms:modified>
</cp:coreProperties>
</file>